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6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7.xml" ContentType="application/vnd.openxmlformats-officedocument.presentationml.notesSlide+xml"/>
  <Override PartName="/ppt/comments/comment3.xml" ContentType="application/vnd.openxmlformats-officedocument.presentationml.comments+xml"/>
  <Override PartName="/ppt/notesSlides/notesSlide8.xml" ContentType="application/vnd.openxmlformats-officedocument.presentationml.notesSlide+xml"/>
  <Override PartName="/ppt/comments/comment4.xml" ContentType="application/vnd.openxmlformats-officedocument.presentationml.comment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omments/comment5.xml" ContentType="application/vnd.openxmlformats-officedocument.presentationml.comment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omments/comment6.xml" ContentType="application/vnd.openxmlformats-officedocument.presentationml.comments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comments/comment7.xml" ContentType="application/vnd.openxmlformats-officedocument.presentationml.comments+xml"/>
  <Override PartName="/ppt/notesSlides/notesSlide23.xml" ContentType="application/vnd.openxmlformats-officedocument.presentationml.notesSlide+xml"/>
  <Override PartName="/ppt/comments/comment8.xml" ContentType="application/vnd.openxmlformats-officedocument.presentationml.comments+xml"/>
  <Override PartName="/ppt/notesSlides/notesSlide24.xml" ContentType="application/vnd.openxmlformats-officedocument.presentationml.notesSlide+xml"/>
  <Override PartName="/ppt/comments/comment9.xml" ContentType="application/vnd.openxmlformats-officedocument.presentationml.comments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31"/>
  </p:notesMasterIdLst>
  <p:sldIdLst>
    <p:sldId id="289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88" r:id="rId20"/>
    <p:sldId id="273" r:id="rId21"/>
    <p:sldId id="274" r:id="rId22"/>
    <p:sldId id="277" r:id="rId23"/>
    <p:sldId id="278" r:id="rId24"/>
    <p:sldId id="280" r:id="rId25"/>
    <p:sldId id="290" r:id="rId26"/>
    <p:sldId id="281" r:id="rId27"/>
    <p:sldId id="282" r:id="rId28"/>
    <p:sldId id="287" r:id="rId29"/>
    <p:sldId id="291" r:id="rId30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drianne Lee" initials="" lastIdx="16" clrIdx="0"/>
  <p:cmAuthor id="1" name="" initials="" lastIdx="2" clrIdx="1"/>
  <p:cmAuthor id="2" name="Daniel Corner" initials="DC" lastIdx="1" clrIdx="2">
    <p:extLst>
      <p:ext uri="{19B8F6BF-5375-455C-9EA6-DF929625EA0E}">
        <p15:presenceInfo xmlns:p15="http://schemas.microsoft.com/office/powerpoint/2012/main" userId="67fdf370e2eb963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5" d="100"/>
          <a:sy n="95" d="100"/>
        </p:scale>
        <p:origin x="66" y="4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8-05-09T18:05:16.471" idx="1">
    <p:pos x="6000" y="0"/>
    <p:text>Circles are static but interactable, remove orange highlight</p:tex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8-05-09T18:07:33.005" idx="2">
    <p:pos x="6000" y="0"/>
    <p:text>provide next button for each instruction</p:tex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8-05-09T18:10:19.863" idx="3">
    <p:pos x="6000" y="0"/>
    <p:text>Add a clickable progress bar</p:tex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8-05-09T18:14:41.903" idx="4">
    <p:pos x="6000" y="0"/>
    <p:text>Adrianne will draft layout of tooltip</p:text>
  </p:cm>
  <p:cm authorId="0" dt="2018-05-09T18:14:41.903" idx="5">
    <p:pos x="6000" y="100"/>
    <p:text>Meanwhile, make the picture bigger, same shadow</p:tex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8-05-09T18:24:01.265" idx="6">
    <p:pos x="6000" y="0"/>
    <p:text>Text changed</p:tex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8-05-21T10:53:20.879" idx="1">
    <p:pos x="6784" y="0"/>
    <p:text>tooltip carousel panes</p:text>
    <p:extLst>
      <p:ext uri="{C676402C-5697-4E1C-873F-D02D1690AC5C}">
        <p15:threadingInfo xmlns:p15="http://schemas.microsoft.com/office/powerpoint/2012/main" timeZoneBias="240"/>
      </p:ext>
    </p:extLst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8-05-09T18:45:51.477" idx="9">
    <p:pos x="6000" y="0"/>
    <p:text>"Equal sizes"</p:text>
  </p:cm>
</p:cmLst>
</file>

<file path=ppt/comments/comment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8-05-09T18:44:34.244" idx="10">
    <p:pos x="6000" y="0"/>
    <p:text>(in legend) Two circles only, one small and one big, side-by-side</p:text>
  </p:cm>
</p:cmLst>
</file>

<file path=ppt/comments/comment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8-05-09T19:20:09.698" idx="14">
    <p:pos x="6000" y="200"/>
    <p:text>Add one annotation for each view</p:tex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Shape 25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444750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Shape 179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Shape 189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Shape 210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Shape 222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Shape 235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Shape 25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Shape 2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Shape 2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Shape 2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083389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Shape 269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Shape 274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Shape 29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hape 2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Shape 2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Shape 3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Shape 32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Shape 3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Shape 32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7486920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Shape 3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Shape 33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Shape 33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" name="Shape 33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Shape 2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4855218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Shape 2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316494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Shape 89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Shape 102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Shape 110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Shape 119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Shape 132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Shape 149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Shape 162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3" name="Shape 7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8" name="Shape 7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3" name="Shape 63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6" name="Shape 6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Shape 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Shape 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comments" Target="../comments/comment5.xml"/><Relationship Id="rId5" Type="http://schemas.openxmlformats.org/officeDocument/2006/relationships/image" Target="../media/image7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7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19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19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6.xml"/><Relationship Id="rId4" Type="http://schemas.openxmlformats.org/officeDocument/2006/relationships/image" Target="../media/image27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7.xml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comments" Target="../comments/comment1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comments" Target="../comments/comment2.xml"/><Relationship Id="rId5" Type="http://schemas.openxmlformats.org/officeDocument/2006/relationships/image" Target="../media/image6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comments" Target="../comments/comment3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comments" Target="../comments/comment4.xml"/><Relationship Id="rId5" Type="http://schemas.openxmlformats.org/officeDocument/2006/relationships/image" Target="../media/image11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 txBox="1">
            <a:spLocks noGrp="1"/>
          </p:cNvSpPr>
          <p:nvPr>
            <p:ph type="title"/>
          </p:nvPr>
        </p:nvSpPr>
        <p:spPr>
          <a:xfrm>
            <a:off x="933994" y="267289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23900" dirty="0"/>
              <a:t>Tutorial</a:t>
            </a:r>
            <a:endParaRPr sz="23900" dirty="0"/>
          </a:p>
        </p:txBody>
      </p:sp>
    </p:spTree>
    <p:extLst>
      <p:ext uri="{BB962C8B-B14F-4D97-AF65-F5344CB8AC3E}">
        <p14:creationId xmlns:p14="http://schemas.microsoft.com/office/powerpoint/2010/main" val="35517501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Shape 181"/>
          <p:cNvPicPr preferRelativeResize="0"/>
          <p:nvPr/>
        </p:nvPicPr>
        <p:blipFill rotWithShape="1">
          <a:blip r:embed="rId3">
            <a:alphaModFix/>
          </a:blip>
          <a:srcRect l="2630" t="66836" r="57929" b="19932"/>
          <a:stretch/>
        </p:blipFill>
        <p:spPr>
          <a:xfrm>
            <a:off x="1611085" y="4415246"/>
            <a:ext cx="3734173" cy="775063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Shape 182"/>
          <p:cNvSpPr txBox="1">
            <a:spLocks noGrp="1"/>
          </p:cNvSpPr>
          <p:nvPr>
            <p:ph type="ctrTitle"/>
          </p:nvPr>
        </p:nvSpPr>
        <p:spPr>
          <a:xfrm>
            <a:off x="1524000" y="1122350"/>
            <a:ext cx="3821100" cy="47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9900"/>
              </a:buClr>
              <a:buSzPts val="1800"/>
              <a:buFont typeface="Calibri"/>
              <a:buNone/>
            </a:pPr>
            <a:r>
              <a:rPr lang="en-US" sz="1800">
                <a:solidFill>
                  <a:srgbClr val="009900"/>
                </a:solidFill>
              </a:rPr>
              <a:t>T</a:t>
            </a:r>
            <a:r>
              <a:rPr lang="en-US" sz="1800" b="0" i="0" u="none" strike="noStrike" cap="none">
                <a:solidFill>
                  <a:srgbClr val="009900"/>
                </a:solidFill>
                <a:latin typeface="Calibri"/>
                <a:ea typeface="Calibri"/>
                <a:cs typeface="Calibri"/>
                <a:sym typeface="Calibri"/>
              </a:rPr>
              <a:t>he skill sliders let you look at jobs that </a:t>
            </a:r>
            <a:r>
              <a:rPr lang="en-US" sz="1800">
                <a:solidFill>
                  <a:srgbClr val="009900"/>
                </a:solidFill>
              </a:rPr>
              <a:t>use different amounts of various </a:t>
            </a:r>
            <a:r>
              <a:rPr lang="en-US" sz="1800" b="0" i="0" u="none" strike="noStrike" cap="none">
                <a:solidFill>
                  <a:srgbClr val="009900"/>
                </a:solidFill>
                <a:latin typeface="Calibri"/>
                <a:ea typeface="Calibri"/>
                <a:cs typeface="Calibri"/>
                <a:sym typeface="Calibri"/>
              </a:rPr>
              <a:t>skillsets.</a:t>
            </a:r>
            <a:endParaRPr sz="1800" b="0" i="0" u="none" strike="noStrike" cap="none">
              <a:solidFill>
                <a:srgbClr val="0099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9900"/>
              </a:buClr>
              <a:buSzPts val="1800"/>
              <a:buFont typeface="Calibri"/>
              <a:buNone/>
            </a:pPr>
            <a:endParaRPr sz="1800">
              <a:solidFill>
                <a:srgbClr val="009900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9900"/>
              </a:buClr>
              <a:buSzPts val="1800"/>
              <a:buFont typeface="Calibri"/>
              <a:buNone/>
            </a:pPr>
            <a:r>
              <a:rPr lang="en-US" sz="1800">
                <a:solidFill>
                  <a:srgbClr val="009900"/>
                </a:solidFill>
              </a:rPr>
              <a:t>Move the slider handle below to “Lots” to see which jobs use more math skills.</a:t>
            </a:r>
            <a:br>
              <a:rPr lang="en-US" sz="1800" b="0" i="0" u="none" strike="noStrike" cap="none">
                <a:solidFill>
                  <a:srgbClr val="009900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US" sz="2400" b="0" i="0" u="none" strike="noStrike" cap="none">
                <a:solidFill>
                  <a:srgbClr val="009900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US" sz="2400" b="0" i="0" u="none" strike="noStrike" cap="none">
                <a:solidFill>
                  <a:srgbClr val="009900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US" sz="2400" b="0" i="0" u="none" strike="noStrike" cap="none">
                <a:solidFill>
                  <a:srgbClr val="009900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US" sz="2400" b="0" i="0" u="none" strike="noStrike" cap="none">
                <a:solidFill>
                  <a:srgbClr val="009900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2400" b="0" i="0" u="none" strike="noStrike" cap="none">
              <a:solidFill>
                <a:srgbClr val="0099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Shape 183"/>
          <p:cNvSpPr/>
          <p:nvPr/>
        </p:nvSpPr>
        <p:spPr>
          <a:xfrm>
            <a:off x="5345259" y="1184366"/>
            <a:ext cx="992777" cy="104502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4" name="Shape 18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810616" y="4081598"/>
            <a:ext cx="2505075" cy="419100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Shape 185"/>
          <p:cNvSpPr txBox="1"/>
          <p:nvPr/>
        </p:nvSpPr>
        <p:spPr>
          <a:xfrm>
            <a:off x="4815840" y="560660"/>
            <a:ext cx="2917371" cy="445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9900"/>
              </a:buClr>
              <a:buSzPts val="2400"/>
              <a:buFont typeface="Calibri"/>
              <a:buNone/>
            </a:pPr>
            <a:r>
              <a:rPr lang="en-US" sz="2400">
                <a:solidFill>
                  <a:srgbClr val="009900"/>
                </a:solidFill>
                <a:latin typeface="Calibri"/>
                <a:ea typeface="Calibri"/>
                <a:cs typeface="Calibri"/>
                <a:sym typeface="Calibri"/>
              </a:rPr>
              <a:t>Tutorial 4 of 5</a:t>
            </a:r>
            <a:endParaRPr/>
          </a:p>
        </p:txBody>
      </p:sp>
      <p:pic>
        <p:nvPicPr>
          <p:cNvPr id="186" name="Shape 18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558828" y="1122362"/>
            <a:ext cx="4581525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Shape 191"/>
          <p:cNvPicPr preferRelativeResize="0"/>
          <p:nvPr/>
        </p:nvPicPr>
        <p:blipFill rotWithShape="1">
          <a:blip r:embed="rId3">
            <a:alphaModFix/>
          </a:blip>
          <a:srcRect l="259" t="36360" r="63643" b="31522"/>
          <a:stretch/>
        </p:blipFill>
        <p:spPr>
          <a:xfrm>
            <a:off x="1810616" y="4081598"/>
            <a:ext cx="3317966" cy="1532709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Shape 192"/>
          <p:cNvSpPr txBox="1">
            <a:spLocks noGrp="1"/>
          </p:cNvSpPr>
          <p:nvPr>
            <p:ph type="ctrTitle"/>
          </p:nvPr>
        </p:nvSpPr>
        <p:spPr>
          <a:xfrm>
            <a:off x="1524000" y="1122362"/>
            <a:ext cx="4267200" cy="47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9900"/>
              </a:buClr>
              <a:buSzPts val="1800"/>
              <a:buFont typeface="Calibri"/>
              <a:buNone/>
            </a:pPr>
            <a:r>
              <a:rPr lang="en-US" sz="1800">
                <a:solidFill>
                  <a:srgbClr val="009900"/>
                </a:solidFill>
              </a:rPr>
              <a:t>The skill sliders let you look at jobs that use different amounts of various skillsets.</a:t>
            </a:r>
            <a:endParaRPr sz="1800">
              <a:solidFill>
                <a:srgbClr val="0099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9900"/>
              </a:buClr>
              <a:buSzPts val="1800"/>
              <a:buFont typeface="Calibri"/>
              <a:buNone/>
            </a:pPr>
            <a:endParaRPr sz="1800">
              <a:solidFill>
                <a:srgbClr val="0099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9900"/>
              </a:buClr>
              <a:buSzPts val="1800"/>
              <a:buFont typeface="Calibri"/>
              <a:buNone/>
            </a:pPr>
            <a:r>
              <a:rPr lang="en-US" sz="1800">
                <a:solidFill>
                  <a:srgbClr val="009900"/>
                </a:solidFill>
              </a:rPr>
              <a:t>Move the slider handle below to “Lots” to see which jobs use more math skills.</a:t>
            </a:r>
            <a:endParaRPr sz="1800">
              <a:solidFill>
                <a:srgbClr val="009900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9900"/>
              </a:buClr>
              <a:buSzPts val="1800"/>
              <a:buFont typeface="Calibri"/>
              <a:buNone/>
            </a:pPr>
            <a:br>
              <a:rPr lang="en-US" sz="2400" b="0" i="0" u="none" strike="noStrike" cap="none">
                <a:solidFill>
                  <a:srgbClr val="009900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US" sz="2400" b="0" i="0" u="none" strike="noStrike" cap="none">
                <a:solidFill>
                  <a:srgbClr val="009900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US" sz="2400" b="0" i="0" u="none" strike="noStrike" cap="none">
                <a:solidFill>
                  <a:srgbClr val="009900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US" sz="2400" b="0" i="0" u="none" strike="noStrike" cap="none">
                <a:solidFill>
                  <a:srgbClr val="009900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2400" b="0" i="0" u="none" strike="noStrike" cap="none">
              <a:solidFill>
                <a:srgbClr val="0099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3" name="Shape 193"/>
          <p:cNvPicPr preferRelativeResize="0"/>
          <p:nvPr/>
        </p:nvPicPr>
        <p:blipFill rotWithShape="1">
          <a:blip r:embed="rId4">
            <a:alphaModFix/>
          </a:blip>
          <a:srcRect r="45738" b="-2467"/>
          <a:stretch/>
        </p:blipFill>
        <p:spPr>
          <a:xfrm>
            <a:off x="1810617" y="4081598"/>
            <a:ext cx="1359304" cy="429442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Shape 194"/>
          <p:cNvSpPr txBox="1"/>
          <p:nvPr/>
        </p:nvSpPr>
        <p:spPr>
          <a:xfrm>
            <a:off x="4815840" y="560660"/>
            <a:ext cx="2917371" cy="445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9900"/>
              </a:buClr>
              <a:buSzPts val="2400"/>
              <a:buFont typeface="Calibri"/>
              <a:buNone/>
            </a:pPr>
            <a:r>
              <a:rPr lang="en-US" sz="2400">
                <a:solidFill>
                  <a:srgbClr val="009900"/>
                </a:solidFill>
                <a:latin typeface="Calibri"/>
                <a:ea typeface="Calibri"/>
                <a:cs typeface="Calibri"/>
                <a:sym typeface="Calibri"/>
              </a:rPr>
              <a:t>Tutorial 4 of 5</a:t>
            </a:r>
            <a:endParaRPr/>
          </a:p>
        </p:txBody>
      </p:sp>
      <p:pic>
        <p:nvPicPr>
          <p:cNvPr id="195" name="Shape 195"/>
          <p:cNvPicPr preferRelativeResize="0"/>
          <p:nvPr/>
        </p:nvPicPr>
        <p:blipFill rotWithShape="1">
          <a:blip r:embed="rId5">
            <a:alphaModFix/>
          </a:blip>
          <a:srcRect l="39847" t="42952" r="44255" b="44321"/>
          <a:stretch/>
        </p:blipFill>
        <p:spPr>
          <a:xfrm>
            <a:off x="8384432" y="3086100"/>
            <a:ext cx="728395" cy="5818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Shape 19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941114" y="5786852"/>
            <a:ext cx="1762125" cy="94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Shape 201"/>
          <p:cNvPicPr preferRelativeResize="0"/>
          <p:nvPr/>
        </p:nvPicPr>
        <p:blipFill rotWithShape="1">
          <a:blip r:embed="rId3">
            <a:alphaModFix/>
          </a:blip>
          <a:srcRect l="259" t="36361" r="63641" b="31520"/>
          <a:stretch/>
        </p:blipFill>
        <p:spPr>
          <a:xfrm>
            <a:off x="2039566" y="2374923"/>
            <a:ext cx="3317967" cy="15327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Shape 202"/>
          <p:cNvPicPr preferRelativeResize="0"/>
          <p:nvPr/>
        </p:nvPicPr>
        <p:blipFill rotWithShape="1">
          <a:blip r:embed="rId4">
            <a:alphaModFix/>
          </a:blip>
          <a:srcRect r="45737" b="-2469"/>
          <a:stretch/>
        </p:blipFill>
        <p:spPr>
          <a:xfrm>
            <a:off x="2039567" y="2374923"/>
            <a:ext cx="1359304" cy="42944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Shape 203"/>
          <p:cNvPicPr preferRelativeResize="0"/>
          <p:nvPr/>
        </p:nvPicPr>
        <p:blipFill rotWithShape="1">
          <a:blip r:embed="rId5">
            <a:alphaModFix/>
          </a:blip>
          <a:srcRect t="70796" r="9624" b="-721"/>
          <a:stretch/>
        </p:blipFill>
        <p:spPr>
          <a:xfrm>
            <a:off x="1430766" y="4018563"/>
            <a:ext cx="4639628" cy="1083128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Shape 204"/>
          <p:cNvSpPr txBox="1"/>
          <p:nvPr/>
        </p:nvSpPr>
        <p:spPr>
          <a:xfrm>
            <a:off x="4815840" y="560660"/>
            <a:ext cx="2917500" cy="4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9900"/>
              </a:buClr>
              <a:buSzPts val="2400"/>
              <a:buFont typeface="Calibri"/>
              <a:buNone/>
            </a:pPr>
            <a:r>
              <a:rPr lang="en-US" sz="2400">
                <a:solidFill>
                  <a:srgbClr val="009900"/>
                </a:solidFill>
                <a:latin typeface="Calibri"/>
                <a:ea typeface="Calibri"/>
                <a:cs typeface="Calibri"/>
                <a:sym typeface="Calibri"/>
              </a:rPr>
              <a:t>Tutorial 4 of 5</a:t>
            </a:r>
            <a:endParaRPr/>
          </a:p>
        </p:txBody>
      </p:sp>
      <p:pic>
        <p:nvPicPr>
          <p:cNvPr id="205" name="Shape 205"/>
          <p:cNvPicPr preferRelativeResize="0"/>
          <p:nvPr/>
        </p:nvPicPr>
        <p:blipFill rotWithShape="1">
          <a:blip r:embed="rId6">
            <a:alphaModFix/>
          </a:blip>
          <a:srcRect l="39846" t="42952" r="44255" b="44320"/>
          <a:stretch/>
        </p:blipFill>
        <p:spPr>
          <a:xfrm>
            <a:off x="8384432" y="3086100"/>
            <a:ext cx="728395" cy="58189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6" name="Shape 206"/>
          <p:cNvCxnSpPr/>
          <p:nvPr/>
        </p:nvCxnSpPr>
        <p:spPr>
          <a:xfrm>
            <a:off x="1772782" y="4222099"/>
            <a:ext cx="842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07" name="Shape 207"/>
          <p:cNvSpPr/>
          <p:nvPr/>
        </p:nvSpPr>
        <p:spPr>
          <a:xfrm>
            <a:off x="4578950" y="4360400"/>
            <a:ext cx="1259100" cy="90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Shape 212"/>
          <p:cNvPicPr preferRelativeResize="0"/>
          <p:nvPr/>
        </p:nvPicPr>
        <p:blipFill rotWithShape="1">
          <a:blip r:embed="rId3">
            <a:alphaModFix/>
          </a:blip>
          <a:srcRect l="259" t="36361" r="63641" b="31520"/>
          <a:stretch/>
        </p:blipFill>
        <p:spPr>
          <a:xfrm>
            <a:off x="2039566" y="2374923"/>
            <a:ext cx="3317967" cy="15327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Shape 213"/>
          <p:cNvPicPr preferRelativeResize="0"/>
          <p:nvPr/>
        </p:nvPicPr>
        <p:blipFill rotWithShape="1">
          <a:blip r:embed="rId4">
            <a:alphaModFix/>
          </a:blip>
          <a:srcRect r="45737" b="-2469"/>
          <a:stretch/>
        </p:blipFill>
        <p:spPr>
          <a:xfrm>
            <a:off x="2039567" y="2374923"/>
            <a:ext cx="1359304" cy="42944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Shape 214"/>
          <p:cNvPicPr preferRelativeResize="0"/>
          <p:nvPr/>
        </p:nvPicPr>
        <p:blipFill rotWithShape="1">
          <a:blip r:embed="rId5">
            <a:alphaModFix/>
          </a:blip>
          <a:srcRect t="70796" r="9624" b="-721"/>
          <a:stretch/>
        </p:blipFill>
        <p:spPr>
          <a:xfrm>
            <a:off x="1430766" y="4018563"/>
            <a:ext cx="4639628" cy="1083128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Shape 215"/>
          <p:cNvSpPr txBox="1"/>
          <p:nvPr/>
        </p:nvSpPr>
        <p:spPr>
          <a:xfrm>
            <a:off x="4815840" y="560660"/>
            <a:ext cx="2917500" cy="4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9900"/>
              </a:buClr>
              <a:buSzPts val="2400"/>
              <a:buFont typeface="Calibri"/>
              <a:buNone/>
            </a:pPr>
            <a:r>
              <a:rPr lang="en-US" sz="2400">
                <a:solidFill>
                  <a:srgbClr val="009900"/>
                </a:solidFill>
                <a:latin typeface="Calibri"/>
                <a:ea typeface="Calibri"/>
                <a:cs typeface="Calibri"/>
                <a:sym typeface="Calibri"/>
              </a:rPr>
              <a:t>Tutorial 4 of 5</a:t>
            </a:r>
            <a:endParaRPr/>
          </a:p>
        </p:txBody>
      </p:sp>
      <p:pic>
        <p:nvPicPr>
          <p:cNvPr id="216" name="Shape 216"/>
          <p:cNvPicPr preferRelativeResize="0"/>
          <p:nvPr/>
        </p:nvPicPr>
        <p:blipFill rotWithShape="1">
          <a:blip r:embed="rId6">
            <a:alphaModFix/>
          </a:blip>
          <a:srcRect l="39846" t="42952" r="44255" b="44320"/>
          <a:stretch/>
        </p:blipFill>
        <p:spPr>
          <a:xfrm>
            <a:off x="8384432" y="3086100"/>
            <a:ext cx="728395" cy="58189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7" name="Shape 217"/>
          <p:cNvCxnSpPr/>
          <p:nvPr/>
        </p:nvCxnSpPr>
        <p:spPr>
          <a:xfrm>
            <a:off x="1772782" y="4222099"/>
            <a:ext cx="842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18" name="Shape 218"/>
          <p:cNvSpPr/>
          <p:nvPr/>
        </p:nvSpPr>
        <p:spPr>
          <a:xfrm>
            <a:off x="4578950" y="4360400"/>
            <a:ext cx="1259100" cy="90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9" name="Shape 219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128439" y="4943927"/>
            <a:ext cx="1762125" cy="94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 txBox="1">
            <a:spLocks noGrp="1"/>
          </p:cNvSpPr>
          <p:nvPr>
            <p:ph type="ctrTitle"/>
          </p:nvPr>
        </p:nvSpPr>
        <p:spPr>
          <a:xfrm>
            <a:off x="1524000" y="1122362"/>
            <a:ext cx="4267200" cy="47297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9900"/>
              </a:buClr>
              <a:buSzPts val="2400"/>
              <a:buFont typeface="Calibri"/>
              <a:buNone/>
            </a:pPr>
            <a:br>
              <a:rPr lang="en-US" sz="2400" b="0" i="0" u="none" strike="noStrike" cap="none">
                <a:solidFill>
                  <a:srgbClr val="009900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US" sz="2400" b="0" i="0" u="none" strike="noStrike" cap="none">
                <a:solidFill>
                  <a:srgbClr val="009900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US" sz="2400" b="0" i="0" u="none" strike="noStrike" cap="none">
                <a:solidFill>
                  <a:srgbClr val="009900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US" sz="2400" b="0" i="0" u="none" strike="noStrike" cap="none">
                <a:solidFill>
                  <a:srgbClr val="009900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2400" b="0" i="0" u="none" strike="noStrike" cap="none">
              <a:solidFill>
                <a:srgbClr val="0099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Shape 225"/>
          <p:cNvSpPr/>
          <p:nvPr/>
        </p:nvSpPr>
        <p:spPr>
          <a:xfrm>
            <a:off x="5345259" y="1184366"/>
            <a:ext cx="992777" cy="104502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6" name="Shape 226"/>
          <p:cNvPicPr preferRelativeResize="0"/>
          <p:nvPr/>
        </p:nvPicPr>
        <p:blipFill rotWithShape="1">
          <a:blip r:embed="rId3">
            <a:alphaModFix/>
          </a:blip>
          <a:srcRect r="36757"/>
          <a:stretch/>
        </p:blipFill>
        <p:spPr>
          <a:xfrm>
            <a:off x="391390" y="3025297"/>
            <a:ext cx="3379421" cy="923925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Shape 227"/>
          <p:cNvSpPr txBox="1"/>
          <p:nvPr/>
        </p:nvSpPr>
        <p:spPr>
          <a:xfrm>
            <a:off x="4815840" y="560660"/>
            <a:ext cx="2917371" cy="445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9900"/>
              </a:buClr>
              <a:buSzPts val="2400"/>
              <a:buFont typeface="Calibri"/>
              <a:buNone/>
            </a:pPr>
            <a:r>
              <a:rPr lang="en-US" sz="2400">
                <a:solidFill>
                  <a:srgbClr val="009900"/>
                </a:solidFill>
                <a:latin typeface="Calibri"/>
                <a:ea typeface="Calibri"/>
                <a:cs typeface="Calibri"/>
                <a:sym typeface="Calibri"/>
              </a:rPr>
              <a:t>Tutorial 5 of 5</a:t>
            </a:r>
            <a:endParaRPr/>
          </a:p>
        </p:txBody>
      </p:sp>
      <p:pic>
        <p:nvPicPr>
          <p:cNvPr id="228" name="Shape 22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58828" y="1122362"/>
            <a:ext cx="4581525" cy="457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Shape 229"/>
          <p:cNvSpPr txBox="1"/>
          <p:nvPr/>
        </p:nvSpPr>
        <p:spPr>
          <a:xfrm>
            <a:off x="1759132" y="2908921"/>
            <a:ext cx="99277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options</a:t>
            </a:r>
            <a:endParaRPr/>
          </a:p>
        </p:txBody>
      </p:sp>
      <p:sp>
        <p:nvSpPr>
          <p:cNvPr id="230" name="Shape 230"/>
          <p:cNvSpPr txBox="1"/>
          <p:nvPr/>
        </p:nvSpPr>
        <p:spPr>
          <a:xfrm>
            <a:off x="4511038" y="2578001"/>
            <a:ext cx="104502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Size by:</a:t>
            </a:r>
            <a:endParaRPr/>
          </a:p>
        </p:txBody>
      </p:sp>
      <p:pic>
        <p:nvPicPr>
          <p:cNvPr id="231" name="Shape 23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088349" y="3025297"/>
            <a:ext cx="1871391" cy="68600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2" name="Shape 232"/>
          <p:cNvCxnSpPr/>
          <p:nvPr/>
        </p:nvCxnSpPr>
        <p:spPr>
          <a:xfrm>
            <a:off x="1804007" y="3347924"/>
            <a:ext cx="842068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 txBox="1">
            <a:spLocks noGrp="1"/>
          </p:cNvSpPr>
          <p:nvPr>
            <p:ph type="ctrTitle"/>
          </p:nvPr>
        </p:nvSpPr>
        <p:spPr>
          <a:xfrm>
            <a:off x="1524000" y="1122362"/>
            <a:ext cx="4267200" cy="47297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9900"/>
              </a:buClr>
              <a:buSzPts val="2400"/>
              <a:buFont typeface="Calibri"/>
              <a:buNone/>
            </a:pPr>
            <a:br>
              <a:rPr lang="en-US" sz="2400" b="0" i="0" u="none" strike="noStrike" cap="none">
                <a:solidFill>
                  <a:srgbClr val="009900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US" sz="2400" b="0" i="0" u="none" strike="noStrike" cap="none">
                <a:solidFill>
                  <a:srgbClr val="009900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US" sz="2400" b="0" i="0" u="none" strike="noStrike" cap="none">
                <a:solidFill>
                  <a:srgbClr val="009900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US" sz="2400" b="0" i="0" u="none" strike="noStrike" cap="none">
                <a:solidFill>
                  <a:srgbClr val="009900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2400" b="0" i="0" u="none" strike="noStrike" cap="none">
              <a:solidFill>
                <a:srgbClr val="0099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" name="Shape 238"/>
          <p:cNvSpPr/>
          <p:nvPr/>
        </p:nvSpPr>
        <p:spPr>
          <a:xfrm>
            <a:off x="5345259" y="1184366"/>
            <a:ext cx="992777" cy="104502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9" name="Shape 239"/>
          <p:cNvPicPr preferRelativeResize="0"/>
          <p:nvPr/>
        </p:nvPicPr>
        <p:blipFill rotWithShape="1">
          <a:blip r:embed="rId3">
            <a:alphaModFix/>
          </a:blip>
          <a:srcRect r="36757"/>
          <a:stretch/>
        </p:blipFill>
        <p:spPr>
          <a:xfrm>
            <a:off x="391390" y="3025297"/>
            <a:ext cx="3379421" cy="92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Shape 240"/>
          <p:cNvPicPr preferRelativeResize="0"/>
          <p:nvPr/>
        </p:nvPicPr>
        <p:blipFill rotWithShape="1">
          <a:blip r:embed="rId4">
            <a:alphaModFix/>
          </a:blip>
          <a:srcRect l="16848" t="16662" r="18248" b="19917"/>
          <a:stretch/>
        </p:blipFill>
        <p:spPr>
          <a:xfrm>
            <a:off x="2551611" y="4249782"/>
            <a:ext cx="1001486" cy="4953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Shape 241"/>
          <p:cNvPicPr preferRelativeResize="0"/>
          <p:nvPr/>
        </p:nvPicPr>
        <p:blipFill rotWithShape="1">
          <a:blip r:embed="rId3">
            <a:alphaModFix/>
          </a:blip>
          <a:srcRect l="68051" t="27200" r="6850" b="24494"/>
          <a:stretch/>
        </p:blipFill>
        <p:spPr>
          <a:xfrm>
            <a:off x="4232861" y="3264102"/>
            <a:ext cx="1341120" cy="446314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Shape 242"/>
          <p:cNvSpPr txBox="1"/>
          <p:nvPr/>
        </p:nvSpPr>
        <p:spPr>
          <a:xfrm>
            <a:off x="4815840" y="560660"/>
            <a:ext cx="2917371" cy="445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9900"/>
              </a:buClr>
              <a:buSzPts val="2400"/>
              <a:buFont typeface="Calibri"/>
              <a:buNone/>
            </a:pPr>
            <a:r>
              <a:rPr lang="en-US" sz="2400">
                <a:solidFill>
                  <a:srgbClr val="009900"/>
                </a:solidFill>
                <a:latin typeface="Calibri"/>
                <a:ea typeface="Calibri"/>
                <a:cs typeface="Calibri"/>
                <a:sym typeface="Calibri"/>
              </a:rPr>
              <a:t>Tutorial 5 of 5</a:t>
            </a:r>
            <a:endParaRPr/>
          </a:p>
        </p:txBody>
      </p:sp>
      <p:pic>
        <p:nvPicPr>
          <p:cNvPr id="243" name="Shape 243"/>
          <p:cNvPicPr preferRelativeResize="0"/>
          <p:nvPr/>
        </p:nvPicPr>
        <p:blipFill rotWithShape="1">
          <a:blip r:embed="rId3">
            <a:alphaModFix/>
          </a:blip>
          <a:srcRect l="89182" t="57659" r="8723" b="34351"/>
          <a:stretch/>
        </p:blipFill>
        <p:spPr>
          <a:xfrm rot="10800000">
            <a:off x="5364957" y="3552824"/>
            <a:ext cx="111919" cy="738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Shape 24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400802" y="1155077"/>
            <a:ext cx="4829175" cy="467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Shape 24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833577" y="2587147"/>
            <a:ext cx="2228850" cy="1362075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Shape 246"/>
          <p:cNvSpPr/>
          <p:nvPr/>
        </p:nvSpPr>
        <p:spPr>
          <a:xfrm>
            <a:off x="3961633" y="3120410"/>
            <a:ext cx="1148529" cy="287383"/>
          </a:xfrm>
          <a:prstGeom prst="roundRect">
            <a:avLst>
              <a:gd name="adj" fmla="val 50000"/>
            </a:avLst>
          </a:prstGeom>
          <a:solidFill>
            <a:srgbClr val="0099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Shape 247"/>
          <p:cNvSpPr txBox="1"/>
          <p:nvPr/>
        </p:nvSpPr>
        <p:spPr>
          <a:xfrm>
            <a:off x="4007411" y="3128962"/>
            <a:ext cx="1271823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Number of Jobs</a:t>
            </a:r>
            <a:endParaRPr/>
          </a:p>
        </p:txBody>
      </p:sp>
      <p:sp>
        <p:nvSpPr>
          <p:cNvPr id="248" name="Shape 248"/>
          <p:cNvSpPr txBox="1"/>
          <p:nvPr/>
        </p:nvSpPr>
        <p:spPr>
          <a:xfrm>
            <a:off x="1759132" y="2908921"/>
            <a:ext cx="99277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options</a:t>
            </a:r>
            <a:endParaRPr/>
          </a:p>
        </p:txBody>
      </p:sp>
      <p:cxnSp>
        <p:nvCxnSpPr>
          <p:cNvPr id="249" name="Shape 249"/>
          <p:cNvCxnSpPr/>
          <p:nvPr/>
        </p:nvCxnSpPr>
        <p:spPr>
          <a:xfrm>
            <a:off x="1804007" y="3347924"/>
            <a:ext cx="842068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 txBox="1">
            <a:spLocks noGrp="1"/>
          </p:cNvSpPr>
          <p:nvPr>
            <p:ph type="title"/>
          </p:nvPr>
        </p:nvSpPr>
        <p:spPr>
          <a:xfrm>
            <a:off x="933994" y="267289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19900" dirty="0"/>
              <a:t>Main page</a:t>
            </a:r>
            <a:endParaRPr sz="199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 txBox="1"/>
          <p:nvPr/>
        </p:nvSpPr>
        <p:spPr>
          <a:xfrm>
            <a:off x="1099893" y="0"/>
            <a:ext cx="4918769" cy="301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New verbose skill titles (with “inactive text” </a:t>
            </a:r>
            <a:r>
              <a:rPr lang="en-US" dirty="0" err="1"/>
              <a:t>colour</a:t>
            </a:r>
            <a:r>
              <a:rPr lang="en-US" dirty="0"/>
              <a:t>)</a:t>
            </a: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1931" y="301775"/>
            <a:ext cx="9145209" cy="6631408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663398" y="53163"/>
            <a:ext cx="741089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Tooltip currently contains 3 carousel slides (most important first):</a:t>
            </a:r>
          </a:p>
          <a:p>
            <a:pPr marL="342900" indent="-342900">
              <a:buAutoNum type="arabicPeriod"/>
            </a:pPr>
            <a:r>
              <a:rPr lang="en-US" dirty="0"/>
              <a:t>Filled map of available program locations (+ tuition cost and/or years of study?)</a:t>
            </a:r>
          </a:p>
          <a:p>
            <a:pPr marL="342900" indent="-342900">
              <a:buAutoNum type="arabicPeriod"/>
            </a:pPr>
            <a:r>
              <a:rPr lang="en-US" dirty="0" err="1"/>
              <a:t>Zoomable</a:t>
            </a:r>
            <a:r>
              <a:rPr lang="en-US" dirty="0"/>
              <a:t> job stats &amp; x/5 star rating</a:t>
            </a:r>
          </a:p>
          <a:p>
            <a:pPr marL="342900" indent="-342900">
              <a:buAutoNum type="arabicPeriod"/>
            </a:pPr>
            <a:r>
              <a:rPr lang="en-US" dirty="0"/>
              <a:t>?</a:t>
            </a:r>
          </a:p>
          <a:p>
            <a:pPr marL="342900" indent="-342900">
              <a:buAutoNum type="arabicPeriod"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316" y="204716"/>
            <a:ext cx="1203241" cy="174691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431423" y="1940765"/>
            <a:ext cx="8327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1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590395" y="1940766"/>
            <a:ext cx="8327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2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927833" y="1951629"/>
            <a:ext cx="8327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3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70B6B8-A48F-4ABA-8DAF-AF0CCCB36932}"/>
              </a:ext>
            </a:extLst>
          </p:cNvPr>
          <p:cNvSpPr txBox="1"/>
          <p:nvPr/>
        </p:nvSpPr>
        <p:spPr>
          <a:xfrm>
            <a:off x="2078966" y="2691441"/>
            <a:ext cx="33729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 I do this?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B935C2-0757-4421-94A4-67BD1F719256}"/>
              </a:ext>
            </a:extLst>
          </p:cNvPr>
          <p:cNvSpPr txBox="1"/>
          <p:nvPr/>
        </p:nvSpPr>
        <p:spPr>
          <a:xfrm>
            <a:off x="5148073" y="2691441"/>
            <a:ext cx="33729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Should I do this?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A892A3-0282-4C0F-8FF0-A8D5B4C39E8B}"/>
              </a:ext>
            </a:extLst>
          </p:cNvPr>
          <p:cNvSpPr txBox="1"/>
          <p:nvPr/>
        </p:nvSpPr>
        <p:spPr>
          <a:xfrm>
            <a:off x="8488392" y="2665562"/>
            <a:ext cx="33729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do I do this?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563472C-DAE6-4E31-8504-E570F81E2682}"/>
              </a:ext>
            </a:extLst>
          </p:cNvPr>
          <p:cNvSpPr txBox="1"/>
          <p:nvPr/>
        </p:nvSpPr>
        <p:spPr>
          <a:xfrm>
            <a:off x="994936" y="3194634"/>
            <a:ext cx="337292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Schools &amp; locations (maybe a filled map?)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Average GPAs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Prerequisites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6" name="Picture 2" descr="Related image">
            <a:extLst>
              <a:ext uri="{FF2B5EF4-FFF2-40B4-BE49-F238E27FC236}">
                <a16:creationId xmlns:a16="http://schemas.microsoft.com/office/drawing/2014/main" id="{837150DA-E80F-4E29-ABDF-59A79A118F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8553" y="3479997"/>
            <a:ext cx="1003193" cy="75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85B7D9E-6035-4088-B015-170AD7603DDE}"/>
              </a:ext>
            </a:extLst>
          </p:cNvPr>
          <p:cNvSpPr txBox="1"/>
          <p:nvPr/>
        </p:nvSpPr>
        <p:spPr>
          <a:xfrm>
            <a:off x="4427300" y="3194633"/>
            <a:ext cx="337292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Ratings out of 5 stars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How likely am I to get this job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Job outlook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Input, output, in/out ratio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1022B94-87E2-4986-B6C1-D2C5272F5E29}"/>
              </a:ext>
            </a:extLst>
          </p:cNvPr>
          <p:cNvSpPr txBox="1"/>
          <p:nvPr/>
        </p:nvSpPr>
        <p:spPr>
          <a:xfrm>
            <a:off x="7657741" y="3210218"/>
            <a:ext cx="337292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School websites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Online courses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Volunteer opportunities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Job postings?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144903" y="-27997"/>
            <a:ext cx="75177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Colour</a:t>
            </a:r>
            <a:r>
              <a:rPr lang="en-US" dirty="0"/>
              <a:t> legend with centered labels (should </a:t>
            </a:r>
            <a:r>
              <a:rPr lang="en-US" dirty="0" err="1"/>
              <a:t>favourites</a:t>
            </a:r>
            <a:r>
              <a:rPr lang="en-US" dirty="0"/>
              <a:t> collapse on </a:t>
            </a:r>
            <a:r>
              <a:rPr lang="en-US" dirty="0" err="1"/>
              <a:t>colour</a:t>
            </a:r>
            <a:r>
              <a:rPr lang="en-US" dirty="0"/>
              <a:t> legend click?)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118" y="267325"/>
            <a:ext cx="9921922" cy="659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7542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9900"/>
              </a:buClr>
              <a:buSzPts val="6000"/>
              <a:buFont typeface="Calibri"/>
              <a:buNone/>
            </a:pPr>
            <a:r>
              <a:rPr lang="en-US" sz="6000" b="0" i="0" u="none" strike="noStrike" cap="none">
                <a:solidFill>
                  <a:srgbClr val="009900"/>
                </a:solidFill>
                <a:latin typeface="Calibri"/>
                <a:ea typeface="Calibri"/>
                <a:cs typeface="Calibri"/>
                <a:sym typeface="Calibri"/>
              </a:rPr>
              <a:t>Pave</a:t>
            </a:r>
            <a:endParaRPr/>
          </a:p>
        </p:txBody>
      </p:sp>
      <p:sp>
        <p:nvSpPr>
          <p:cNvPr id="85" name="Shape 85"/>
          <p:cNvSpPr txBox="1">
            <a:spLocks noGrp="1"/>
          </p:cNvSpPr>
          <p:nvPr>
            <p:ph type="subTitle" idx="1"/>
          </p:nvPr>
        </p:nvSpPr>
        <p:spPr>
          <a:xfrm>
            <a:off x="1524000" y="3426823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99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09900"/>
                </a:solidFill>
                <a:latin typeface="Calibri"/>
                <a:ea typeface="Calibri"/>
                <a:cs typeface="Calibri"/>
                <a:sym typeface="Calibri"/>
              </a:rPr>
              <a:t>Is a Canadian 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99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09900"/>
                </a:solidFill>
                <a:latin typeface="Calibri"/>
                <a:ea typeface="Calibri"/>
                <a:cs typeface="Calibri"/>
                <a:sym typeface="Calibri"/>
              </a:rPr>
              <a:t>Job Explorer</a:t>
            </a:r>
            <a:endParaRPr/>
          </a:p>
        </p:txBody>
      </p:sp>
      <p:pic>
        <p:nvPicPr>
          <p:cNvPr id="86" name="Shape 8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48300" y="1122363"/>
            <a:ext cx="5219700" cy="520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Shape 27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71602" y="0"/>
            <a:ext cx="8848796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Shape 27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59951" y="0"/>
            <a:ext cx="8672098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Shape 29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75270" y="4841966"/>
            <a:ext cx="1207977" cy="6675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2DE86AB-1FD8-4199-A34A-FA24724282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8326" y="0"/>
            <a:ext cx="8335347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16AC5D0-96EB-4D5A-A9D8-EA22F524E9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2763" y="0"/>
            <a:ext cx="8326473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52DBAC2-19D9-4A19-B134-EA507AF093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1696" y="0"/>
            <a:ext cx="7968607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1E873B0-FF15-4460-BCC8-9AD45C574B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513" y="0"/>
            <a:ext cx="81269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8294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EDC5B6A-8999-4A32-B5F2-70E6D140D8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0583" y="0"/>
            <a:ext cx="8130834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894E91B-1C06-4FA4-B501-1E4F1E86A2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7226" y="0"/>
            <a:ext cx="7997547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970972" y="89973"/>
            <a:ext cx="83092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Favourites</a:t>
            </a:r>
            <a:r>
              <a:rPr lang="en-US" dirty="0"/>
              <a:t> panel on the right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E1A849F-F5A2-483F-8A9A-B172BEA8FC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7246" y="391882"/>
            <a:ext cx="81975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8426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066620" y="84105"/>
            <a:ext cx="83092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Hover in the </a:t>
            </a:r>
            <a:r>
              <a:rPr lang="en-US" dirty="0" err="1"/>
              <a:t>favourites</a:t>
            </a:r>
            <a:r>
              <a:rPr lang="en-US" dirty="0"/>
              <a:t> panel to highlight </a:t>
            </a:r>
            <a:r>
              <a:rPr lang="en-US" dirty="0" err="1"/>
              <a:t>favourites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33C3AD6-691E-4DDD-8CBA-AE9E371C2B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4240" y="391882"/>
            <a:ext cx="86635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8396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9900"/>
              </a:buClr>
              <a:buSzPts val="6000"/>
              <a:buFont typeface="Calibri"/>
              <a:buNone/>
            </a:pPr>
            <a:r>
              <a:rPr lang="en-US" sz="6000" b="0" i="0" u="none" strike="noStrike" cap="none">
                <a:solidFill>
                  <a:srgbClr val="009900"/>
                </a:solidFill>
                <a:latin typeface="Calibri"/>
                <a:ea typeface="Calibri"/>
                <a:cs typeface="Calibri"/>
                <a:sym typeface="Calibri"/>
              </a:rPr>
              <a:t>Pave</a:t>
            </a:r>
            <a:endParaRPr/>
          </a:p>
        </p:txBody>
      </p:sp>
      <p:sp>
        <p:nvSpPr>
          <p:cNvPr id="92" name="Shape 9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99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09900"/>
                </a:solidFill>
                <a:latin typeface="Calibri"/>
                <a:ea typeface="Calibri"/>
                <a:cs typeface="Calibri"/>
                <a:sym typeface="Calibri"/>
              </a:rPr>
              <a:t>Is a Canadian 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99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09900"/>
                </a:solidFill>
                <a:latin typeface="Calibri"/>
                <a:ea typeface="Calibri"/>
                <a:cs typeface="Calibri"/>
                <a:sym typeface="Calibri"/>
              </a:rPr>
              <a:t>Job Explorer</a:t>
            </a:r>
            <a:endParaRPr/>
          </a:p>
        </p:txBody>
      </p:sp>
      <p:pic>
        <p:nvPicPr>
          <p:cNvPr id="93" name="Shape 9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48300" y="1122363"/>
            <a:ext cx="5219700" cy="520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Shape 9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80384" y="80963"/>
            <a:ext cx="11631232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Shape 95"/>
          <p:cNvSpPr txBox="1"/>
          <p:nvPr/>
        </p:nvSpPr>
        <p:spPr>
          <a:xfrm>
            <a:off x="4815840" y="560660"/>
            <a:ext cx="2917371" cy="445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9900"/>
              </a:buClr>
              <a:buSzPts val="2400"/>
              <a:buFont typeface="Calibri"/>
              <a:buNone/>
            </a:pPr>
            <a:r>
              <a:rPr lang="en-US" sz="2400" b="0" i="0" u="none" strike="noStrike" cap="none">
                <a:solidFill>
                  <a:srgbClr val="009900"/>
                </a:solidFill>
                <a:latin typeface="Calibri"/>
                <a:ea typeface="Calibri"/>
                <a:cs typeface="Calibri"/>
                <a:sym typeface="Calibri"/>
              </a:rPr>
              <a:t>Tutorial 1 of 5</a:t>
            </a:r>
            <a:endParaRPr/>
          </a:p>
        </p:txBody>
      </p:sp>
      <p:pic>
        <p:nvPicPr>
          <p:cNvPr id="96" name="Shape 9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26205" y="4156075"/>
            <a:ext cx="1533525" cy="79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Shape 9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859969" y="2889251"/>
            <a:ext cx="1428750" cy="133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Shape 98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930581" y="1088811"/>
            <a:ext cx="3924300" cy="1628775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Shape 99"/>
          <p:cNvSpPr/>
          <p:nvPr/>
        </p:nvSpPr>
        <p:spPr>
          <a:xfrm>
            <a:off x="1511539" y="1600200"/>
            <a:ext cx="3562856" cy="1569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009900"/>
                </a:solidFill>
                <a:latin typeface="Calibri"/>
                <a:ea typeface="Calibri"/>
                <a:cs typeface="Calibri"/>
                <a:sym typeface="Calibri"/>
              </a:rPr>
              <a:t>Pave was made to help </a:t>
            </a:r>
            <a:r>
              <a:rPr lang="en-US" sz="2400" b="1" i="0" u="none" strike="noStrike" cap="none">
                <a:solidFill>
                  <a:srgbClr val="009900"/>
                </a:solidFill>
                <a:latin typeface="Calibri"/>
                <a:ea typeface="Calibri"/>
                <a:cs typeface="Calibri"/>
                <a:sym typeface="Calibri"/>
              </a:rPr>
              <a:t>simplify career decisions </a:t>
            </a:r>
            <a:r>
              <a:rPr lang="en-US" sz="2400" b="0" i="0" u="none" strike="noStrike" cap="none">
                <a:solidFill>
                  <a:srgbClr val="009900"/>
                </a:solidFill>
                <a:latin typeface="Calibri"/>
                <a:ea typeface="Calibri"/>
                <a:cs typeface="Calibri"/>
                <a:sym typeface="Calibri"/>
              </a:rPr>
              <a:t>for high school student</a:t>
            </a:r>
            <a:r>
              <a:rPr lang="en-US" sz="2400">
                <a:solidFill>
                  <a:srgbClr val="009900"/>
                </a:solidFill>
                <a:latin typeface="Calibri"/>
                <a:ea typeface="Calibri"/>
                <a:cs typeface="Calibri"/>
                <a:sym typeface="Calibri"/>
              </a:rPr>
              <a:t>s</a:t>
            </a:r>
            <a:r>
              <a:rPr lang="en-US" sz="2400" b="0" i="0" u="none" strike="noStrike" cap="none">
                <a:solidFill>
                  <a:srgbClr val="009900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>
            <a:spLocks noGrp="1"/>
          </p:cNvSpPr>
          <p:nvPr>
            <p:ph type="ctrTitle"/>
          </p:nvPr>
        </p:nvSpPr>
        <p:spPr>
          <a:xfrm>
            <a:off x="1524000" y="1122362"/>
            <a:ext cx="4267200" cy="27964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9900"/>
              </a:buClr>
              <a:buSzPts val="2800"/>
              <a:buFont typeface="Calibri"/>
              <a:buNone/>
            </a:pPr>
            <a:br>
              <a:rPr lang="en-US" sz="2800" b="0" i="0" u="none" strike="noStrike" cap="none">
                <a:solidFill>
                  <a:srgbClr val="0099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800" b="0" i="0" u="none" strike="noStrike" cap="none">
                <a:solidFill>
                  <a:srgbClr val="009900"/>
                </a:solidFill>
                <a:latin typeface="Calibri"/>
                <a:ea typeface="Calibri"/>
                <a:cs typeface="Calibri"/>
                <a:sym typeface="Calibri"/>
              </a:rPr>
              <a:t>You can use Pave to </a:t>
            </a:r>
            <a:br>
              <a:rPr lang="en-US" sz="2800" b="0" i="0" u="none" strike="noStrike" cap="none">
                <a:solidFill>
                  <a:srgbClr val="0099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800" b="0" i="0" u="none" strike="noStrike" cap="none">
                <a:solidFill>
                  <a:srgbClr val="009900"/>
                </a:solidFill>
                <a:latin typeface="Calibri"/>
                <a:ea typeface="Calibri"/>
                <a:cs typeface="Calibri"/>
                <a:sym typeface="Calibri"/>
              </a:rPr>
              <a:t>quickly compare many </a:t>
            </a:r>
            <a:br>
              <a:rPr lang="en-US" sz="2800" b="0" i="0" u="none" strike="noStrike" cap="none">
                <a:solidFill>
                  <a:srgbClr val="0099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800" b="0" i="0" u="none" strike="noStrike" cap="none">
                <a:solidFill>
                  <a:srgbClr val="009900"/>
                </a:solidFill>
                <a:latin typeface="Calibri"/>
                <a:ea typeface="Calibri"/>
                <a:cs typeface="Calibri"/>
                <a:sym typeface="Calibri"/>
              </a:rPr>
              <a:t>different career</a:t>
            </a:r>
            <a:r>
              <a:rPr lang="en-US" sz="2800">
                <a:solidFill>
                  <a:srgbClr val="009900"/>
                </a:solidFill>
              </a:rPr>
              <a:t>s</a:t>
            </a:r>
            <a:r>
              <a:rPr lang="en-US" sz="2800" b="0" i="0" u="none" strike="noStrike" cap="none">
                <a:solidFill>
                  <a:srgbClr val="009900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  <a:endParaRPr/>
          </a:p>
        </p:txBody>
      </p:sp>
      <p:pic>
        <p:nvPicPr>
          <p:cNvPr id="105" name="Shape 10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62262" y="4038735"/>
            <a:ext cx="1590675" cy="1114425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Shape 106"/>
          <p:cNvSpPr txBox="1"/>
          <p:nvPr/>
        </p:nvSpPr>
        <p:spPr>
          <a:xfrm>
            <a:off x="4815840" y="560660"/>
            <a:ext cx="2917371" cy="445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9900"/>
              </a:buClr>
              <a:buSzPts val="2400"/>
              <a:buFont typeface="Calibri"/>
              <a:buNone/>
            </a:pPr>
            <a:r>
              <a:rPr lang="en-US" sz="2400">
                <a:solidFill>
                  <a:srgbClr val="009900"/>
                </a:solidFill>
                <a:latin typeface="Calibri"/>
                <a:ea typeface="Calibri"/>
                <a:cs typeface="Calibri"/>
                <a:sym typeface="Calibri"/>
              </a:rPr>
              <a:t>Tutorial 2 of 5</a:t>
            </a:r>
            <a:endParaRPr/>
          </a:p>
        </p:txBody>
      </p:sp>
      <p:pic>
        <p:nvPicPr>
          <p:cNvPr id="107" name="Shape 10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58828" y="1122362"/>
            <a:ext cx="4581525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 txBox="1">
            <a:spLocks noGrp="1"/>
          </p:cNvSpPr>
          <p:nvPr>
            <p:ph type="ctrTitle"/>
          </p:nvPr>
        </p:nvSpPr>
        <p:spPr>
          <a:xfrm>
            <a:off x="1524000" y="1122350"/>
            <a:ext cx="3703800" cy="47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9900"/>
              </a:buClr>
              <a:buSzPts val="2400"/>
              <a:buFont typeface="Calibri"/>
              <a:buNone/>
            </a:pPr>
            <a:r>
              <a:rPr lang="en-US" sz="2400">
                <a:solidFill>
                  <a:srgbClr val="009900"/>
                </a:solidFill>
              </a:rPr>
              <a:t>The circles on the right</a:t>
            </a:r>
            <a:r>
              <a:rPr lang="en-US" sz="2400" b="0" i="0" u="none" strike="noStrike" cap="none">
                <a:solidFill>
                  <a:srgbClr val="009900"/>
                </a:solidFill>
                <a:latin typeface="Calibri"/>
                <a:ea typeface="Calibri"/>
                <a:cs typeface="Calibri"/>
                <a:sym typeface="Calibri"/>
              </a:rPr>
              <a:t> represent job groups.</a:t>
            </a:r>
            <a:br>
              <a:rPr lang="en-US" sz="2400" b="0" i="0" u="none" strike="noStrike" cap="none">
                <a:solidFill>
                  <a:srgbClr val="009900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US" sz="2400" b="0" i="0" u="none" strike="noStrike" cap="none">
                <a:solidFill>
                  <a:srgbClr val="0099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 b="0" i="0" u="none" strike="noStrike" cap="none">
                <a:solidFill>
                  <a:srgbClr val="009900"/>
                </a:solidFill>
                <a:latin typeface="Calibri"/>
                <a:ea typeface="Calibri"/>
                <a:cs typeface="Calibri"/>
                <a:sym typeface="Calibri"/>
              </a:rPr>
              <a:t>Hover over the </a:t>
            </a:r>
            <a:r>
              <a:rPr lang="en-US" sz="2400">
                <a:solidFill>
                  <a:srgbClr val="009900"/>
                </a:solidFill>
              </a:rPr>
              <a:t>circles</a:t>
            </a:r>
            <a:r>
              <a:rPr lang="en-US" sz="2400" b="0" i="0" u="none" strike="noStrike" cap="none">
                <a:solidFill>
                  <a:srgbClr val="009900"/>
                </a:solidFill>
                <a:latin typeface="Calibri"/>
                <a:ea typeface="Calibri"/>
                <a:cs typeface="Calibri"/>
                <a:sym typeface="Calibri"/>
              </a:rPr>
              <a:t> to see the job group details.</a:t>
            </a:r>
            <a:br>
              <a:rPr lang="en-US" sz="2400" b="0" i="0" u="none" strike="noStrike" cap="none">
                <a:solidFill>
                  <a:srgbClr val="009900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US" sz="2400" b="0" i="0" u="none" strike="noStrike" cap="none">
                <a:solidFill>
                  <a:srgbClr val="009900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US" sz="2400" b="0" i="0" u="none" strike="noStrike" cap="none">
                <a:solidFill>
                  <a:srgbClr val="009900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US" sz="2400" b="0" i="0" u="none" strike="noStrike" cap="none">
                <a:solidFill>
                  <a:srgbClr val="009900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2400" b="0" i="0" u="none" strike="noStrike" cap="none">
              <a:solidFill>
                <a:srgbClr val="0099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3" name="Shape 1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24685" y="919163"/>
            <a:ext cx="5114925" cy="518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Shape 1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39844" y="572589"/>
            <a:ext cx="5514975" cy="56388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Shape 115"/>
          <p:cNvSpPr/>
          <p:nvPr/>
        </p:nvSpPr>
        <p:spPr>
          <a:xfrm>
            <a:off x="5345259" y="1184366"/>
            <a:ext cx="992777" cy="104502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Shape 116"/>
          <p:cNvSpPr txBox="1"/>
          <p:nvPr/>
        </p:nvSpPr>
        <p:spPr>
          <a:xfrm>
            <a:off x="4815840" y="560660"/>
            <a:ext cx="2917371" cy="445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9900"/>
              </a:buClr>
              <a:buSzPts val="2400"/>
              <a:buFont typeface="Calibri"/>
              <a:buNone/>
            </a:pPr>
            <a:r>
              <a:rPr lang="en-US" sz="2400">
                <a:solidFill>
                  <a:srgbClr val="009900"/>
                </a:solidFill>
                <a:latin typeface="Calibri"/>
                <a:ea typeface="Calibri"/>
                <a:cs typeface="Calibri"/>
                <a:sym typeface="Calibri"/>
              </a:rPr>
              <a:t>Tutorial 3 of 5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Shape 121"/>
          <p:cNvPicPr preferRelativeResize="0"/>
          <p:nvPr/>
        </p:nvPicPr>
        <p:blipFill rotWithShape="1">
          <a:blip r:embed="rId3">
            <a:alphaModFix/>
          </a:blip>
          <a:srcRect l="43180"/>
          <a:stretch/>
        </p:blipFill>
        <p:spPr>
          <a:xfrm>
            <a:off x="5495109" y="842962"/>
            <a:ext cx="5006203" cy="5172075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Shape 122"/>
          <p:cNvSpPr/>
          <p:nvPr/>
        </p:nvSpPr>
        <p:spPr>
          <a:xfrm>
            <a:off x="5345259" y="1184366"/>
            <a:ext cx="992777" cy="104502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Shape 123"/>
          <p:cNvSpPr txBox="1"/>
          <p:nvPr/>
        </p:nvSpPr>
        <p:spPr>
          <a:xfrm>
            <a:off x="4815840" y="560660"/>
            <a:ext cx="2917371" cy="445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9900"/>
              </a:buClr>
              <a:buSzPts val="2400"/>
              <a:buFont typeface="Calibri"/>
              <a:buNone/>
            </a:pPr>
            <a:r>
              <a:rPr lang="en-US" sz="2400">
                <a:solidFill>
                  <a:srgbClr val="009900"/>
                </a:solidFill>
                <a:latin typeface="Calibri"/>
                <a:ea typeface="Calibri"/>
                <a:cs typeface="Calibri"/>
                <a:sym typeface="Calibri"/>
              </a:rPr>
              <a:t>Tutorial 3 of 5</a:t>
            </a:r>
            <a:endParaRPr/>
          </a:p>
        </p:txBody>
      </p:sp>
      <p:sp>
        <p:nvSpPr>
          <p:cNvPr id="124" name="Shape 124"/>
          <p:cNvSpPr txBox="1"/>
          <p:nvPr/>
        </p:nvSpPr>
        <p:spPr>
          <a:xfrm>
            <a:off x="7379898" y="1005840"/>
            <a:ext cx="150284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manufacturer</a:t>
            </a:r>
            <a:endParaRPr/>
          </a:p>
        </p:txBody>
      </p:sp>
      <p:cxnSp>
        <p:nvCxnSpPr>
          <p:cNvPr id="125" name="Shape 125"/>
          <p:cNvCxnSpPr/>
          <p:nvPr/>
        </p:nvCxnSpPr>
        <p:spPr>
          <a:xfrm>
            <a:off x="7726305" y="1462260"/>
            <a:ext cx="65375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26" name="Shape 1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246302" y="1375172"/>
            <a:ext cx="1206750" cy="1270261"/>
          </a:xfrm>
          <a:prstGeom prst="ellipse">
            <a:avLst/>
          </a:prstGeom>
          <a:noFill/>
          <a:ln>
            <a:noFill/>
          </a:ln>
          <a:effectLst>
            <a:outerShdw blurRad="381000" dist="292100" dir="5400000" sx="-80000" sy="-18000" rotWithShape="0">
              <a:srgbClr val="000000">
                <a:alpha val="21960"/>
              </a:srgbClr>
            </a:outerShdw>
          </a:effectLst>
        </p:spPr>
      </p:pic>
      <p:cxnSp>
        <p:nvCxnSpPr>
          <p:cNvPr id="127" name="Shape 127"/>
          <p:cNvCxnSpPr/>
          <p:nvPr/>
        </p:nvCxnSpPr>
        <p:spPr>
          <a:xfrm>
            <a:off x="6338036" y="2398905"/>
            <a:ext cx="363562" cy="291738"/>
          </a:xfrm>
          <a:prstGeom prst="straightConnector1">
            <a:avLst/>
          </a:prstGeom>
          <a:noFill/>
          <a:ln w="38100" cap="flat" cmpd="sng">
            <a:solidFill>
              <a:srgbClr val="7F7F7F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28" name="Shape 128"/>
          <p:cNvSpPr txBox="1">
            <a:spLocks noGrp="1"/>
          </p:cNvSpPr>
          <p:nvPr>
            <p:ph type="ctrTitle"/>
          </p:nvPr>
        </p:nvSpPr>
        <p:spPr>
          <a:xfrm>
            <a:off x="1524000" y="1122350"/>
            <a:ext cx="3703800" cy="47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9900"/>
              </a:buClr>
              <a:buSzPts val="2400"/>
              <a:buFont typeface="Calibri"/>
              <a:buNone/>
            </a:pPr>
            <a:r>
              <a:rPr lang="en-US" sz="2400">
                <a:solidFill>
                  <a:srgbClr val="009900"/>
                </a:solidFill>
              </a:rPr>
              <a:t>The circles on the right</a:t>
            </a:r>
            <a:r>
              <a:rPr lang="en-US" sz="2400" b="0" i="0" u="none" strike="noStrike" cap="none">
                <a:solidFill>
                  <a:srgbClr val="009900"/>
                </a:solidFill>
                <a:latin typeface="Calibri"/>
                <a:ea typeface="Calibri"/>
                <a:cs typeface="Calibri"/>
                <a:sym typeface="Calibri"/>
              </a:rPr>
              <a:t> represent job groups.</a:t>
            </a:r>
            <a:br>
              <a:rPr lang="en-US" sz="2400" b="0" i="0" u="none" strike="noStrike" cap="none">
                <a:solidFill>
                  <a:srgbClr val="009900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US" sz="2400" b="0" i="0" u="none" strike="noStrike" cap="none">
                <a:solidFill>
                  <a:srgbClr val="0099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 b="0" i="0" u="none" strike="noStrike" cap="none">
                <a:solidFill>
                  <a:srgbClr val="009900"/>
                </a:solidFill>
                <a:latin typeface="Calibri"/>
                <a:ea typeface="Calibri"/>
                <a:cs typeface="Calibri"/>
                <a:sym typeface="Calibri"/>
              </a:rPr>
              <a:t>Hover over the </a:t>
            </a:r>
            <a:r>
              <a:rPr lang="en-US" sz="2400">
                <a:solidFill>
                  <a:srgbClr val="009900"/>
                </a:solidFill>
              </a:rPr>
              <a:t>circles</a:t>
            </a:r>
            <a:r>
              <a:rPr lang="en-US" sz="2400" b="0" i="0" u="none" strike="noStrike" cap="none">
                <a:solidFill>
                  <a:srgbClr val="009900"/>
                </a:solidFill>
                <a:latin typeface="Calibri"/>
                <a:ea typeface="Calibri"/>
                <a:cs typeface="Calibri"/>
                <a:sym typeface="Calibri"/>
              </a:rPr>
              <a:t> to see the job group details.</a:t>
            </a:r>
            <a:br>
              <a:rPr lang="en-US" sz="2400" b="0" i="0" u="none" strike="noStrike" cap="none">
                <a:solidFill>
                  <a:srgbClr val="009900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US" sz="2400" b="0" i="0" u="none" strike="noStrike" cap="none">
                <a:solidFill>
                  <a:srgbClr val="009900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US" sz="2400" b="0" i="0" u="none" strike="noStrike" cap="none">
                <a:solidFill>
                  <a:srgbClr val="009900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US" sz="2400" b="0" i="0" u="none" strike="noStrike" cap="none">
                <a:solidFill>
                  <a:srgbClr val="009900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2400" b="0" i="0" u="none" strike="noStrike" cap="none">
              <a:solidFill>
                <a:srgbClr val="0099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9" name="Shape 12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862262" y="4038735"/>
            <a:ext cx="1590675" cy="1114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Shape 134"/>
          <p:cNvPicPr preferRelativeResize="0"/>
          <p:nvPr/>
        </p:nvPicPr>
        <p:blipFill rotWithShape="1">
          <a:blip r:embed="rId3">
            <a:alphaModFix/>
          </a:blip>
          <a:srcRect l="43178"/>
          <a:stretch/>
        </p:blipFill>
        <p:spPr>
          <a:xfrm>
            <a:off x="5495109" y="842962"/>
            <a:ext cx="5006204" cy="5172075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Shape 135"/>
          <p:cNvSpPr txBox="1">
            <a:spLocks noGrp="1"/>
          </p:cNvSpPr>
          <p:nvPr>
            <p:ph type="ctrTitle"/>
          </p:nvPr>
        </p:nvSpPr>
        <p:spPr>
          <a:xfrm>
            <a:off x="1524000" y="1122362"/>
            <a:ext cx="4267200" cy="47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4E0B2"/>
              </a:buClr>
              <a:buSzPts val="2400"/>
              <a:buFont typeface="Calibri"/>
              <a:buNone/>
            </a:pPr>
            <a:r>
              <a:rPr lang="en-US" sz="2400" b="0" i="0" u="none" strike="noStrike" cap="none">
                <a:solidFill>
                  <a:srgbClr val="C4E0B2"/>
                </a:solidFill>
                <a:latin typeface="Calibri"/>
                <a:ea typeface="Calibri"/>
                <a:cs typeface="Calibri"/>
                <a:sym typeface="Calibri"/>
              </a:rPr>
              <a:t>Each circle represents a job group</a:t>
            </a:r>
            <a:br>
              <a:rPr lang="en-US" sz="2400" b="0" i="0" u="none" strike="noStrike" cap="none">
                <a:solidFill>
                  <a:srgbClr val="009900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US" sz="2400" b="0" i="0" u="none" strike="noStrike" cap="none">
                <a:solidFill>
                  <a:srgbClr val="0099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 b="0" i="0" u="none" strike="noStrike" cap="none">
                <a:solidFill>
                  <a:srgbClr val="C4E0B2"/>
                </a:solidFill>
                <a:latin typeface="Calibri"/>
                <a:ea typeface="Calibri"/>
                <a:cs typeface="Calibri"/>
                <a:sym typeface="Calibri"/>
              </a:rPr>
              <a:t>Hover over the circle on the right to see job details</a:t>
            </a:r>
            <a:br>
              <a:rPr lang="en-US" sz="2400" b="0" i="0" u="none" strike="noStrike" cap="none">
                <a:solidFill>
                  <a:srgbClr val="009900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US" sz="2400" b="0" i="0" u="none" strike="noStrike" cap="none">
                <a:solidFill>
                  <a:srgbClr val="0099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 b="0" i="0" u="none" strike="noStrike" cap="none">
                <a:solidFill>
                  <a:srgbClr val="009900"/>
                </a:solidFill>
                <a:latin typeface="Calibri"/>
                <a:ea typeface="Calibri"/>
                <a:cs typeface="Calibri"/>
                <a:sym typeface="Calibri"/>
              </a:rPr>
              <a:t>Click the circle on the right to see skills used on the job</a:t>
            </a:r>
            <a:br>
              <a:rPr lang="en-US" sz="2400" b="0" i="0" u="none" strike="noStrike" cap="none">
                <a:solidFill>
                  <a:srgbClr val="009900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US" sz="2400" b="0" i="0" u="none" strike="noStrike" cap="none">
                <a:solidFill>
                  <a:srgbClr val="009900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US" sz="2400" b="0" i="0" u="none" strike="noStrike" cap="none">
                <a:solidFill>
                  <a:srgbClr val="009900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2400" b="0" i="0" u="none" strike="noStrike" cap="none">
              <a:solidFill>
                <a:srgbClr val="0099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Shape 136"/>
          <p:cNvSpPr/>
          <p:nvPr/>
        </p:nvSpPr>
        <p:spPr>
          <a:xfrm>
            <a:off x="5345259" y="1184366"/>
            <a:ext cx="992700" cy="1044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Shape 137"/>
          <p:cNvSpPr txBox="1"/>
          <p:nvPr/>
        </p:nvSpPr>
        <p:spPr>
          <a:xfrm>
            <a:off x="4815840" y="560660"/>
            <a:ext cx="2917500" cy="4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9900"/>
              </a:buClr>
              <a:buSzPts val="2400"/>
              <a:buFont typeface="Calibri"/>
              <a:buNone/>
            </a:pPr>
            <a:r>
              <a:rPr lang="en-US" sz="2400">
                <a:solidFill>
                  <a:srgbClr val="009900"/>
                </a:solidFill>
                <a:latin typeface="Calibri"/>
                <a:ea typeface="Calibri"/>
                <a:cs typeface="Calibri"/>
                <a:sym typeface="Calibri"/>
              </a:rPr>
              <a:t>Tutorial 3 of 5</a:t>
            </a:r>
            <a:endParaRPr/>
          </a:p>
        </p:txBody>
      </p:sp>
      <p:sp>
        <p:nvSpPr>
          <p:cNvPr id="138" name="Shape 138"/>
          <p:cNvSpPr txBox="1"/>
          <p:nvPr/>
        </p:nvSpPr>
        <p:spPr>
          <a:xfrm>
            <a:off x="7379898" y="1005840"/>
            <a:ext cx="1502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manufacturer</a:t>
            </a:r>
            <a:endParaRPr/>
          </a:p>
        </p:txBody>
      </p:sp>
      <p:cxnSp>
        <p:nvCxnSpPr>
          <p:cNvPr id="139" name="Shape 139"/>
          <p:cNvCxnSpPr/>
          <p:nvPr/>
        </p:nvCxnSpPr>
        <p:spPr>
          <a:xfrm>
            <a:off x="7726305" y="1462260"/>
            <a:ext cx="6537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40" name="Shape 14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246302" y="1375172"/>
            <a:ext cx="1206600" cy="1270200"/>
          </a:xfrm>
          <a:prstGeom prst="ellipse">
            <a:avLst/>
          </a:prstGeom>
          <a:noFill/>
          <a:ln>
            <a:noFill/>
          </a:ln>
          <a:effectLst>
            <a:outerShdw blurRad="381000" dist="292100" dir="5400000" sx="-80000" sy="-18000" rotWithShape="0">
              <a:srgbClr val="000000">
                <a:alpha val="21960"/>
              </a:srgbClr>
            </a:outerShdw>
          </a:effectLst>
        </p:spPr>
      </p:pic>
      <p:cxnSp>
        <p:nvCxnSpPr>
          <p:cNvPr id="141" name="Shape 141"/>
          <p:cNvCxnSpPr/>
          <p:nvPr/>
        </p:nvCxnSpPr>
        <p:spPr>
          <a:xfrm>
            <a:off x="6338036" y="2398905"/>
            <a:ext cx="363600" cy="291600"/>
          </a:xfrm>
          <a:prstGeom prst="straightConnector1">
            <a:avLst/>
          </a:prstGeom>
          <a:noFill/>
          <a:ln w="38100" cap="flat" cmpd="sng">
            <a:solidFill>
              <a:srgbClr val="7F7F7F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42" name="Shape 142"/>
          <p:cNvSpPr/>
          <p:nvPr/>
        </p:nvSpPr>
        <p:spPr>
          <a:xfrm>
            <a:off x="1517400" y="39575"/>
            <a:ext cx="8983800" cy="151800"/>
          </a:xfrm>
          <a:prstGeom prst="rect">
            <a:avLst/>
          </a:prstGeom>
          <a:solidFill>
            <a:srgbClr val="0099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Shape 143"/>
          <p:cNvSpPr/>
          <p:nvPr/>
        </p:nvSpPr>
        <p:spPr>
          <a:xfrm>
            <a:off x="1609750" y="69275"/>
            <a:ext cx="1148100" cy="9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Shape 144"/>
          <p:cNvSpPr/>
          <p:nvPr/>
        </p:nvSpPr>
        <p:spPr>
          <a:xfrm>
            <a:off x="2858550" y="69275"/>
            <a:ext cx="1148100" cy="9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Shape 145"/>
          <p:cNvSpPr/>
          <p:nvPr/>
        </p:nvSpPr>
        <p:spPr>
          <a:xfrm>
            <a:off x="4120950" y="69275"/>
            <a:ext cx="1148100" cy="9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Shape 146"/>
          <p:cNvSpPr/>
          <p:nvPr/>
        </p:nvSpPr>
        <p:spPr>
          <a:xfrm>
            <a:off x="5359050" y="69275"/>
            <a:ext cx="1148100" cy="9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Shape 151"/>
          <p:cNvPicPr preferRelativeResize="0"/>
          <p:nvPr/>
        </p:nvPicPr>
        <p:blipFill rotWithShape="1">
          <a:blip r:embed="rId3">
            <a:alphaModFix/>
          </a:blip>
          <a:srcRect l="28761"/>
          <a:stretch/>
        </p:blipFill>
        <p:spPr>
          <a:xfrm>
            <a:off x="5791200" y="923925"/>
            <a:ext cx="5082403" cy="5010150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Shape 152"/>
          <p:cNvSpPr txBox="1">
            <a:spLocks noGrp="1"/>
          </p:cNvSpPr>
          <p:nvPr>
            <p:ph type="ctrTitle"/>
          </p:nvPr>
        </p:nvSpPr>
        <p:spPr>
          <a:xfrm>
            <a:off x="1524000" y="1122362"/>
            <a:ext cx="4267200" cy="47297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4E0B2"/>
              </a:buClr>
              <a:buSzPts val="2400"/>
              <a:buFont typeface="Calibri"/>
              <a:buNone/>
            </a:pPr>
            <a:r>
              <a:rPr lang="en-US" sz="2400" b="0" i="0" u="none" strike="noStrike" cap="none">
                <a:solidFill>
                  <a:srgbClr val="C4E0B2"/>
                </a:solidFill>
                <a:latin typeface="Calibri"/>
                <a:ea typeface="Calibri"/>
                <a:cs typeface="Calibri"/>
                <a:sym typeface="Calibri"/>
              </a:rPr>
              <a:t>Each circle represents a job group</a:t>
            </a:r>
            <a:br>
              <a:rPr lang="en-US" sz="2400" b="0" i="0" u="none" strike="noStrike" cap="none">
                <a:solidFill>
                  <a:srgbClr val="009900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US" sz="2400" b="0" i="0" u="none" strike="noStrike" cap="none">
                <a:solidFill>
                  <a:srgbClr val="0099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 b="0" i="0" u="none" strike="noStrike" cap="none">
                <a:solidFill>
                  <a:srgbClr val="C4E0B2"/>
                </a:solidFill>
                <a:latin typeface="Calibri"/>
                <a:ea typeface="Calibri"/>
                <a:cs typeface="Calibri"/>
                <a:sym typeface="Calibri"/>
              </a:rPr>
              <a:t>Hover over the circle on the right to see job details</a:t>
            </a:r>
            <a:br>
              <a:rPr lang="en-US" sz="2400" b="0" i="0" u="none" strike="noStrike" cap="none">
                <a:solidFill>
                  <a:srgbClr val="009900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US" sz="2400" b="0" i="0" u="none" strike="noStrike" cap="none">
                <a:solidFill>
                  <a:srgbClr val="0099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 b="0" i="0" u="none" strike="noStrike" cap="none">
                <a:solidFill>
                  <a:srgbClr val="009900"/>
                </a:solidFill>
                <a:latin typeface="Calibri"/>
                <a:ea typeface="Calibri"/>
                <a:cs typeface="Calibri"/>
                <a:sym typeface="Calibri"/>
              </a:rPr>
              <a:t>Click the circle on the right to see skills used on the job</a:t>
            </a:r>
            <a:br>
              <a:rPr lang="en-US" sz="2400" b="0" i="0" u="none" strike="noStrike" cap="none">
                <a:solidFill>
                  <a:srgbClr val="009900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US" sz="2400" b="0" i="0" u="none" strike="noStrike" cap="none">
                <a:solidFill>
                  <a:srgbClr val="009900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US" sz="2400" b="0" i="0" u="none" strike="noStrike" cap="none">
                <a:solidFill>
                  <a:srgbClr val="009900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2400" b="0" i="0" u="none" strike="noStrike" cap="none">
              <a:solidFill>
                <a:srgbClr val="0099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Shape 153"/>
          <p:cNvSpPr/>
          <p:nvPr/>
        </p:nvSpPr>
        <p:spPr>
          <a:xfrm>
            <a:off x="5345259" y="1184366"/>
            <a:ext cx="992777" cy="104502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4" name="Shape 15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82239" y="4725352"/>
            <a:ext cx="1762125" cy="942975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Shape 155"/>
          <p:cNvSpPr txBox="1"/>
          <p:nvPr/>
        </p:nvSpPr>
        <p:spPr>
          <a:xfrm>
            <a:off x="4815840" y="560660"/>
            <a:ext cx="2917371" cy="445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9900"/>
              </a:buClr>
              <a:buSzPts val="2400"/>
              <a:buFont typeface="Calibri"/>
              <a:buNone/>
            </a:pPr>
            <a:r>
              <a:rPr lang="en-US" sz="2400">
                <a:solidFill>
                  <a:srgbClr val="009900"/>
                </a:solidFill>
                <a:latin typeface="Calibri"/>
                <a:ea typeface="Calibri"/>
                <a:cs typeface="Calibri"/>
                <a:sym typeface="Calibri"/>
              </a:rPr>
              <a:t>Tutorial 3 of 5</a:t>
            </a:r>
            <a:endParaRPr/>
          </a:p>
        </p:txBody>
      </p:sp>
      <p:sp>
        <p:nvSpPr>
          <p:cNvPr id="156" name="Shape 156"/>
          <p:cNvSpPr txBox="1"/>
          <p:nvPr/>
        </p:nvSpPr>
        <p:spPr>
          <a:xfrm>
            <a:off x="7780494" y="1058091"/>
            <a:ext cx="150284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manufacturer</a:t>
            </a:r>
            <a:endParaRPr/>
          </a:p>
        </p:txBody>
      </p:sp>
      <p:cxnSp>
        <p:nvCxnSpPr>
          <p:cNvPr id="157" name="Shape 157"/>
          <p:cNvCxnSpPr/>
          <p:nvPr/>
        </p:nvCxnSpPr>
        <p:spPr>
          <a:xfrm>
            <a:off x="8126901" y="1514511"/>
            <a:ext cx="65375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58" name="Shape 15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926180" y="682595"/>
            <a:ext cx="1914300" cy="2015100"/>
          </a:xfrm>
          <a:prstGeom prst="ellipse">
            <a:avLst/>
          </a:prstGeom>
          <a:noFill/>
          <a:ln>
            <a:noFill/>
          </a:ln>
          <a:effectLst>
            <a:outerShdw blurRad="214313" dist="200025" dir="4020000" rotWithShape="0">
              <a:srgbClr val="000000">
                <a:alpha val="21960"/>
              </a:srgbClr>
            </a:outerShdw>
          </a:effectLst>
        </p:spPr>
      </p:pic>
      <p:cxnSp>
        <p:nvCxnSpPr>
          <p:cNvPr id="159" name="Shape 159"/>
          <p:cNvCxnSpPr/>
          <p:nvPr/>
        </p:nvCxnSpPr>
        <p:spPr>
          <a:xfrm>
            <a:off x="6725500" y="2451156"/>
            <a:ext cx="363562" cy="291738"/>
          </a:xfrm>
          <a:prstGeom prst="straightConnector1">
            <a:avLst/>
          </a:prstGeom>
          <a:noFill/>
          <a:ln w="38100" cap="flat" cmpd="sng">
            <a:solidFill>
              <a:srgbClr val="7F7F7F"/>
            </a:solidFill>
            <a:prstDash val="solid"/>
            <a:miter lim="800000"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Shape 164"/>
          <p:cNvPicPr preferRelativeResize="0"/>
          <p:nvPr/>
        </p:nvPicPr>
        <p:blipFill rotWithShape="1">
          <a:blip r:embed="rId3">
            <a:alphaModFix/>
          </a:blip>
          <a:srcRect l="28761"/>
          <a:stretch/>
        </p:blipFill>
        <p:spPr>
          <a:xfrm>
            <a:off x="5791200" y="923925"/>
            <a:ext cx="5082403" cy="5010150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Shape 165"/>
          <p:cNvSpPr txBox="1">
            <a:spLocks noGrp="1"/>
          </p:cNvSpPr>
          <p:nvPr>
            <p:ph type="ctrTitle"/>
          </p:nvPr>
        </p:nvSpPr>
        <p:spPr>
          <a:xfrm>
            <a:off x="1524000" y="1122362"/>
            <a:ext cx="4267200" cy="47297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4E0B2"/>
              </a:buClr>
              <a:buSzPts val="2400"/>
              <a:buFont typeface="Calibri"/>
              <a:buNone/>
            </a:pPr>
            <a:r>
              <a:rPr lang="en-US" sz="2400" b="0" i="0" u="none" strike="noStrike" cap="none">
                <a:solidFill>
                  <a:srgbClr val="C4E0B2"/>
                </a:solidFill>
                <a:latin typeface="Calibri"/>
                <a:ea typeface="Calibri"/>
                <a:cs typeface="Calibri"/>
                <a:sym typeface="Calibri"/>
              </a:rPr>
              <a:t>Each circle represents a job group</a:t>
            </a:r>
            <a:br>
              <a:rPr lang="en-US" sz="2400" b="0" i="0" u="none" strike="noStrike" cap="none">
                <a:solidFill>
                  <a:srgbClr val="009900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US" sz="2400" b="0" i="0" u="none" strike="noStrike" cap="none">
                <a:solidFill>
                  <a:srgbClr val="0099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 b="0" i="0" u="none" strike="noStrike" cap="none">
                <a:solidFill>
                  <a:srgbClr val="C4E0B2"/>
                </a:solidFill>
                <a:latin typeface="Calibri"/>
                <a:ea typeface="Calibri"/>
                <a:cs typeface="Calibri"/>
                <a:sym typeface="Calibri"/>
              </a:rPr>
              <a:t>Hover over the circle on the right to see job details</a:t>
            </a:r>
            <a:br>
              <a:rPr lang="en-US" sz="2400" b="0" i="0" u="none" strike="noStrike" cap="none">
                <a:solidFill>
                  <a:srgbClr val="009900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US" sz="2400" b="0" i="0" u="none" strike="noStrike" cap="none">
                <a:solidFill>
                  <a:srgbClr val="0099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 b="0" i="0" u="none" strike="noStrike" cap="none">
                <a:solidFill>
                  <a:srgbClr val="009900"/>
                </a:solidFill>
                <a:latin typeface="Calibri"/>
                <a:ea typeface="Calibri"/>
                <a:cs typeface="Calibri"/>
                <a:sym typeface="Calibri"/>
              </a:rPr>
              <a:t>Click the circle on the right to see skills used on the job</a:t>
            </a:r>
            <a:br>
              <a:rPr lang="en-US" sz="2400" b="0" i="0" u="none" strike="noStrike" cap="none">
                <a:solidFill>
                  <a:srgbClr val="009900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US" sz="2400" b="0" i="0" u="none" strike="noStrike" cap="none">
                <a:solidFill>
                  <a:srgbClr val="009900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US" sz="2400" b="0" i="0" u="none" strike="noStrike" cap="none">
                <a:solidFill>
                  <a:srgbClr val="009900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2400" b="0" i="0" u="none" strike="noStrike" cap="none">
              <a:solidFill>
                <a:srgbClr val="0099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Shape 166"/>
          <p:cNvSpPr/>
          <p:nvPr/>
        </p:nvSpPr>
        <p:spPr>
          <a:xfrm>
            <a:off x="5345259" y="1184366"/>
            <a:ext cx="992777" cy="104502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7" name="Shape 16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82239" y="4725352"/>
            <a:ext cx="1762125" cy="942975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Shape 168"/>
          <p:cNvSpPr txBox="1"/>
          <p:nvPr/>
        </p:nvSpPr>
        <p:spPr>
          <a:xfrm>
            <a:off x="4815840" y="560660"/>
            <a:ext cx="2917371" cy="445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9900"/>
              </a:buClr>
              <a:buSzPts val="2400"/>
              <a:buFont typeface="Calibri"/>
              <a:buNone/>
            </a:pPr>
            <a:r>
              <a:rPr lang="en-US" sz="2400">
                <a:solidFill>
                  <a:srgbClr val="009900"/>
                </a:solidFill>
                <a:latin typeface="Calibri"/>
                <a:ea typeface="Calibri"/>
                <a:cs typeface="Calibri"/>
                <a:sym typeface="Calibri"/>
              </a:rPr>
              <a:t>Tutorial 3 of 5</a:t>
            </a:r>
            <a:endParaRPr/>
          </a:p>
        </p:txBody>
      </p:sp>
      <p:pic>
        <p:nvPicPr>
          <p:cNvPr id="169" name="Shape 16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692258" y="3322862"/>
            <a:ext cx="1428750" cy="184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Shape 170"/>
          <p:cNvPicPr preferRelativeResize="0"/>
          <p:nvPr/>
        </p:nvPicPr>
        <p:blipFill rotWithShape="1">
          <a:blip r:embed="rId5">
            <a:alphaModFix/>
          </a:blip>
          <a:srcRect b="57270"/>
          <a:stretch/>
        </p:blipFill>
        <p:spPr>
          <a:xfrm>
            <a:off x="9263508" y="4744402"/>
            <a:ext cx="1428750" cy="78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Shape 17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666196" y="4420552"/>
            <a:ext cx="1447800" cy="6477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Shape 172"/>
          <p:cNvSpPr txBox="1"/>
          <p:nvPr/>
        </p:nvSpPr>
        <p:spPr>
          <a:xfrm>
            <a:off x="10737670" y="3322862"/>
            <a:ext cx="142875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More stuff?!</a:t>
            </a:r>
            <a:endParaRPr/>
          </a:p>
        </p:txBody>
      </p:sp>
      <p:sp>
        <p:nvSpPr>
          <p:cNvPr id="173" name="Shape 173"/>
          <p:cNvSpPr txBox="1"/>
          <p:nvPr/>
        </p:nvSpPr>
        <p:spPr>
          <a:xfrm>
            <a:off x="7824036" y="1058091"/>
            <a:ext cx="150284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manufacturer</a:t>
            </a:r>
            <a:endParaRPr/>
          </a:p>
        </p:txBody>
      </p:sp>
      <p:cxnSp>
        <p:nvCxnSpPr>
          <p:cNvPr id="174" name="Shape 174"/>
          <p:cNvCxnSpPr/>
          <p:nvPr/>
        </p:nvCxnSpPr>
        <p:spPr>
          <a:xfrm>
            <a:off x="8170443" y="1514511"/>
            <a:ext cx="65375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75" name="Shape 17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653422" y="1427423"/>
            <a:ext cx="1206750" cy="1270261"/>
          </a:xfrm>
          <a:prstGeom prst="ellipse">
            <a:avLst/>
          </a:prstGeom>
          <a:noFill/>
          <a:ln>
            <a:noFill/>
          </a:ln>
          <a:effectLst>
            <a:outerShdw blurRad="381000" dist="292100" dir="5400000" sx="-80000" sy="-18000" rotWithShape="0">
              <a:srgbClr val="000000">
                <a:alpha val="21960"/>
              </a:srgbClr>
            </a:outerShdw>
          </a:effectLst>
        </p:spPr>
      </p:pic>
      <p:cxnSp>
        <p:nvCxnSpPr>
          <p:cNvPr id="176" name="Shape 176"/>
          <p:cNvCxnSpPr/>
          <p:nvPr/>
        </p:nvCxnSpPr>
        <p:spPr>
          <a:xfrm>
            <a:off x="6745156" y="2451156"/>
            <a:ext cx="363562" cy="291738"/>
          </a:xfrm>
          <a:prstGeom prst="straightConnector1">
            <a:avLst/>
          </a:prstGeom>
          <a:noFill/>
          <a:ln w="38100" cap="flat" cmpd="sng">
            <a:solidFill>
              <a:srgbClr val="7F7F7F"/>
            </a:solidFill>
            <a:prstDash val="solid"/>
            <a:miter lim="800000"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89</TotalTime>
  <Words>338</Words>
  <Application>Microsoft Office PowerPoint</Application>
  <PresentationFormat>Widescreen</PresentationFormat>
  <Paragraphs>71</Paragraphs>
  <Slides>29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2" baseType="lpstr">
      <vt:lpstr>Arial</vt:lpstr>
      <vt:lpstr>Calibri</vt:lpstr>
      <vt:lpstr>Office Theme</vt:lpstr>
      <vt:lpstr>Tutorial</vt:lpstr>
      <vt:lpstr>Pave</vt:lpstr>
      <vt:lpstr>Pave</vt:lpstr>
      <vt:lpstr> You can use Pave to  quickly compare many  different careers. </vt:lpstr>
      <vt:lpstr>The circles on the right represent job groups.  Hover over the circles to see the job group details.    </vt:lpstr>
      <vt:lpstr>The circles on the right represent job groups.  Hover over the circles to see the job group details.    </vt:lpstr>
      <vt:lpstr>Each circle represents a job group  Hover over the circle on the right to see job details  Click the circle on the right to see skills used on the job   </vt:lpstr>
      <vt:lpstr>Each circle represents a job group  Hover over the circle on the right to see job details  Click the circle on the right to see skills used on the job   </vt:lpstr>
      <vt:lpstr>Each circle represents a job group  Hover over the circle on the right to see job details  Click the circle on the right to see skills used on the job   </vt:lpstr>
      <vt:lpstr>The skill sliders let you look at jobs that use different amounts of various skillsets.  Move the slider handle below to “Lots” to see which jobs use more math skills.     </vt:lpstr>
      <vt:lpstr>The skill sliders let you look at jobs that use different amounts of various skillsets.  Move the slider handle below to “Lots” to see which jobs use more math skills.     </vt:lpstr>
      <vt:lpstr>PowerPoint Presentation</vt:lpstr>
      <vt:lpstr>PowerPoint Presentation</vt:lpstr>
      <vt:lpstr>    </vt:lpstr>
      <vt:lpstr>    </vt:lpstr>
      <vt:lpstr>Main page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Pave</dc:title>
  <dc:creator>Daniel Corner</dc:creator>
  <cp:lastModifiedBy>Daniel Corner</cp:lastModifiedBy>
  <cp:revision>11</cp:revision>
  <dcterms:modified xsi:type="dcterms:W3CDTF">2018-05-21T21:29:53Z</dcterms:modified>
</cp:coreProperties>
</file>